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10693400" cy="7561263"/>
  <p:notesSz cx="7099300" cy="10234613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 userDrawn="1">
          <p15:clr>
            <a:srgbClr val="A4A3A4"/>
          </p15:clr>
        </p15:guide>
        <p15:guide id="2" pos="62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A"/>
    <a:srgbClr val="EE4D09"/>
    <a:srgbClr val="F29300"/>
    <a:srgbClr val="E36BC4"/>
    <a:srgbClr val="57B7FF"/>
    <a:srgbClr val="FFCA75"/>
    <a:srgbClr val="1CC014"/>
    <a:srgbClr val="AB2087"/>
    <a:srgbClr val="8A8073"/>
    <a:srgbClr val="E6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089" autoAdjust="0"/>
    <p:restoredTop sz="83986" autoAdjust="0"/>
  </p:normalViewPr>
  <p:slideViewPr>
    <p:cSldViewPr snapToGrid="0">
      <p:cViewPr varScale="1">
        <p:scale>
          <a:sx n="68" d="100"/>
          <a:sy n="68" d="100"/>
        </p:scale>
        <p:origin x="72" y="930"/>
      </p:cViewPr>
      <p:guideLst>
        <p:guide orient="horz" pos="4536"/>
        <p:guide pos="6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3930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448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392113"/>
            <a:ext cx="6245225" cy="441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0688" y="4861441"/>
            <a:ext cx="6245225" cy="494658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3" y="9571894"/>
            <a:ext cx="206044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76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52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536" y="985157"/>
            <a:ext cx="10693400" cy="65761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536" y="1284518"/>
            <a:ext cx="10693400" cy="592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3750" y="1725432"/>
            <a:ext cx="9504338" cy="17953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en-US" sz="3900" b="1" kern="1200" baseline="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Adobe Gothic Std B" pitchFamily="34" charset="-128"/>
                <a:cs typeface="+mn-cs"/>
              </a:defRPr>
            </a:lvl1pPr>
            <a:lvl2pPr marL="390670" indent="-390670">
              <a:spcBef>
                <a:spcPts val="0"/>
              </a:spcBef>
              <a:spcAft>
                <a:spcPts val="1089"/>
              </a:spcAft>
              <a:buFont typeface="Cambria" pitchFamily="18" charset="0"/>
              <a:buNone/>
              <a:defRPr sz="2000" b="1" baseline="0">
                <a:solidFill>
                  <a:srgbClr val="DA8D17"/>
                </a:solidFill>
              </a:defRPr>
            </a:lvl2pPr>
            <a:lvl3pPr marL="387213" indent="-193606">
              <a:buFont typeface="Cambria" pitchFamily="18" charset="0"/>
              <a:buChar char="»"/>
              <a:defRPr sz="2000" baseline="0">
                <a:solidFill>
                  <a:srgbClr val="F29300"/>
                </a:solidFill>
              </a:defRPr>
            </a:lvl3pPr>
            <a:lvl4pPr>
              <a:buFont typeface="Arial" pitchFamily="34" charset="0"/>
              <a:buChar char="→"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/>
            </a:lvl5pPr>
          </a:lstStyle>
          <a:p>
            <a:pPr lvl="0"/>
            <a:r>
              <a:rPr lang="en-US" dirty="0" smtClean="0"/>
              <a:t>Title Like This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85775" y="4705350"/>
            <a:ext cx="2743200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1752600" y="5381625"/>
            <a:ext cx="2743200" cy="676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000" y="4577443"/>
            <a:ext cx="9403437" cy="22899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089"/>
              </a:spcAft>
              <a:buFontTx/>
              <a:buNone/>
              <a:defRPr sz="2200" kern="0" baseline="0"/>
            </a:lvl1pPr>
            <a:lvl2pPr marL="0" indent="0">
              <a:spcBef>
                <a:spcPts val="0"/>
              </a:spcBef>
              <a:spcAft>
                <a:spcPts val="1089"/>
              </a:spcAft>
              <a:buFont typeface="Symbol" panose="05050102010706020507" pitchFamily="18" charset="2"/>
              <a:buNone/>
              <a:defRPr lang="en-US" sz="21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60000">
              <a:spcBef>
                <a:spcPts val="0"/>
              </a:spcBef>
              <a:spcAft>
                <a:spcPts val="1089"/>
              </a:spcAft>
              <a:buClr>
                <a:srgbClr val="0061AA"/>
              </a:buClr>
              <a:buSzPct val="100000"/>
              <a:buFont typeface="Genericons" panose="00000500000000000000" pitchFamily="2" charset="0"/>
              <a:buChar char=""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/>
            </a:lvl5pPr>
          </a:lstStyle>
          <a:p>
            <a:pPr lvl="0"/>
            <a:r>
              <a:rPr lang="en-US" dirty="0" smtClean="0"/>
              <a:t>Other details here…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5457" y="7254281"/>
            <a:ext cx="4160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 to Academic English | Presentation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4536" y="985157"/>
            <a:ext cx="10693400" cy="65761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4536" y="1284518"/>
            <a:ext cx="10693400" cy="592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9" y="373103"/>
            <a:ext cx="7856317" cy="5617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300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000" y="1747153"/>
            <a:ext cx="9403437" cy="5120225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spcBef>
                <a:spcPts val="0"/>
              </a:spcBef>
              <a:spcAft>
                <a:spcPts val="1089"/>
              </a:spcAft>
              <a:buFont typeface="+mj-lt"/>
              <a:buAutoNum type="arabicPeriod"/>
              <a:defRPr sz="2200" b="1" kern="0" baseline="0"/>
            </a:lvl1pPr>
            <a:lvl2pPr marL="0" indent="0">
              <a:spcBef>
                <a:spcPts val="0"/>
              </a:spcBef>
              <a:spcAft>
                <a:spcPts val="1089"/>
              </a:spcAft>
              <a:buFont typeface="Symbol" panose="05050102010706020507" pitchFamily="18" charset="2"/>
              <a:buNone/>
              <a:defRPr lang="en-US" sz="21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60000" indent="0">
              <a:spcBef>
                <a:spcPts val="0"/>
              </a:spcBef>
              <a:spcAft>
                <a:spcPts val="1089"/>
              </a:spcAft>
              <a:buClr>
                <a:srgbClr val="0061AA"/>
              </a:buClr>
              <a:buSzPct val="100000"/>
              <a:buFont typeface="+mj-lt"/>
              <a:buNone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/>
            </a:lvl5pPr>
          </a:lstStyle>
          <a:p>
            <a:pPr lvl="0"/>
            <a:r>
              <a:rPr lang="en-US" dirty="0" smtClean="0"/>
              <a:t>Content</a:t>
            </a:r>
          </a:p>
          <a:p>
            <a:pPr lvl="0"/>
            <a:r>
              <a:rPr lang="en-US" dirty="0" err="1" smtClean="0"/>
              <a:t>Ef</a:t>
            </a:r>
            <a:endParaRPr lang="en-US" dirty="0" smtClean="0"/>
          </a:p>
          <a:p>
            <a:pPr lvl="0"/>
            <a:r>
              <a:rPr lang="en-US" dirty="0" err="1" smtClean="0"/>
              <a:t>Ef</a:t>
            </a:r>
            <a:endParaRPr lang="en-US" dirty="0" smtClean="0"/>
          </a:p>
          <a:p>
            <a:pPr lvl="0"/>
            <a:r>
              <a:rPr lang="en-US" dirty="0" err="1" smtClean="0"/>
              <a:t>Ef</a:t>
            </a:r>
            <a:endParaRPr lang="en-US" dirty="0" smtClean="0"/>
          </a:p>
          <a:p>
            <a:pPr lvl="0"/>
            <a:r>
              <a:rPr lang="en-US" dirty="0" err="1" smtClean="0"/>
              <a:t>ef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5457" y="7254281"/>
            <a:ext cx="4160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 to Academic English | Presentation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536" y="985157"/>
            <a:ext cx="10693400" cy="65761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4536" y="1284518"/>
            <a:ext cx="10693400" cy="592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9" y="373103"/>
            <a:ext cx="7856317" cy="56175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300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000" y="1747153"/>
            <a:ext cx="9403437" cy="512022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0"/>
              </a:spcBef>
              <a:spcAft>
                <a:spcPts val="1089"/>
              </a:spcAft>
              <a:buClr>
                <a:schemeClr val="accent4">
                  <a:lumMod val="75000"/>
                </a:schemeClr>
              </a:buClr>
              <a:buFont typeface="Cambria" panose="02040503050406030204" pitchFamily="18" charset="0"/>
              <a:buChar char="∎"/>
              <a:defRPr sz="2200" kern="0" baseline="0"/>
            </a:lvl1pPr>
            <a:lvl2pPr marL="0" indent="0">
              <a:spcBef>
                <a:spcPts val="0"/>
              </a:spcBef>
              <a:spcAft>
                <a:spcPts val="1089"/>
              </a:spcAft>
              <a:buFont typeface="Symbol" panose="05050102010706020507" pitchFamily="18" charset="2"/>
              <a:buNone/>
              <a:defRPr lang="en-US" sz="21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60000">
              <a:spcBef>
                <a:spcPts val="0"/>
              </a:spcBef>
              <a:spcAft>
                <a:spcPts val="1089"/>
              </a:spcAft>
              <a:buClr>
                <a:schemeClr val="accent4">
                  <a:lumMod val="75000"/>
                </a:schemeClr>
              </a:buClr>
              <a:buSzPct val="100000"/>
              <a:buFont typeface="Cambria" panose="02040503050406030204" pitchFamily="18" charset="0"/>
              <a:buChar char="∎"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None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</a:t>
            </a:r>
          </a:p>
          <a:p>
            <a:pPr lvl="2"/>
            <a:r>
              <a:rPr lang="en-US" dirty="0" err="1" smtClean="0"/>
              <a:t>Sdsd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15457" y="7254281"/>
            <a:ext cx="4160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 to Academic English | Presentation Skills</a:t>
            </a:r>
          </a:p>
        </p:txBody>
      </p:sp>
    </p:spTree>
    <p:extLst>
      <p:ext uri="{BB962C8B-B14F-4D97-AF65-F5344CB8AC3E}">
        <p14:creationId xmlns:p14="http://schemas.microsoft.com/office/powerpoint/2010/main" val="229029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536" y="985157"/>
            <a:ext cx="10693400" cy="65761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536" y="1284518"/>
            <a:ext cx="10693400" cy="592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3750" y="1725428"/>
            <a:ext cx="9504338" cy="519563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3900" b="1" baseline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  <a:lvl2pPr marL="342900" indent="-342900">
              <a:spcBef>
                <a:spcPts val="0"/>
              </a:spcBef>
              <a:spcAft>
                <a:spcPts val="15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  <a:defRPr sz="2400" b="1" baseline="0">
                <a:solidFill>
                  <a:schemeClr val="tx1"/>
                </a:solidFill>
                <a:latin typeface="+mj-lt"/>
              </a:defRPr>
            </a:lvl2pPr>
            <a:lvl3pPr>
              <a:buFont typeface="Arial" pitchFamily="34" charset="0"/>
              <a:buChar char="›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→"/>
              <a:defRPr sz="15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200"/>
            </a:lvl5pPr>
          </a:lstStyle>
          <a:p>
            <a:pPr lvl="0"/>
            <a:r>
              <a:rPr lang="en-US" dirty="0" smtClean="0"/>
              <a:t>Sub section title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 smtClean="0"/>
              <a:t>are two carriage returns between these points and the title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ojh</a:t>
            </a: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15457" y="7254281"/>
            <a:ext cx="4160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Introduction to Academic English | Presentation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200" dirty="0"/>
              <a:t>Effective presentations </a:t>
            </a:r>
            <a:r>
              <a:rPr lang="en-GB" sz="3200" dirty="0" smtClean="0"/>
              <a:t>— the </a:t>
            </a:r>
            <a:r>
              <a:rPr lang="en-GB" sz="3200" dirty="0"/>
              <a:t>essentials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Key aspects of effective presentations: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Design:</a:t>
            </a:r>
            <a:r>
              <a:rPr lang="en-GB" dirty="0" smtClean="0"/>
              <a:t> Content &amp; Visuals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Delivering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GB" dirty="0"/>
              <a:t>Non-verbal </a:t>
            </a:r>
            <a:r>
              <a:rPr lang="en-GB" dirty="0" smtClean="0"/>
              <a:t>skills &amp; Voice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503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Concepts &amp; Vocabulary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What do these terms mean? </a:t>
            </a:r>
            <a:r>
              <a:rPr lang="en-GB" i="1" dirty="0" smtClean="0"/>
              <a:t> How </a:t>
            </a:r>
            <a:r>
              <a:rPr lang="en-GB" i="1" dirty="0"/>
              <a:t>are they used </a:t>
            </a:r>
            <a:r>
              <a:rPr lang="en-GB" b="1" i="1" u="sng" dirty="0"/>
              <a:t>effectively</a:t>
            </a:r>
            <a:r>
              <a:rPr lang="en-GB" i="1" dirty="0"/>
              <a:t> in presenting?</a:t>
            </a:r>
          </a:p>
          <a:p>
            <a:r>
              <a:rPr lang="en-GB" dirty="0" smtClean="0"/>
              <a:t>Non-verbal skills (body language)</a:t>
            </a:r>
            <a:endParaRPr lang="en-GB" dirty="0"/>
          </a:p>
          <a:p>
            <a:pPr lvl="2"/>
            <a:r>
              <a:rPr lang="en-GB" dirty="0" smtClean="0"/>
              <a:t>Eye contact </a:t>
            </a:r>
          </a:p>
          <a:p>
            <a:pPr lvl="2"/>
            <a:r>
              <a:rPr lang="en-GB" dirty="0" smtClean="0"/>
              <a:t>Gestures &amp; Posture</a:t>
            </a:r>
            <a:endParaRPr lang="en-GB" dirty="0"/>
          </a:p>
          <a:p>
            <a:r>
              <a:rPr lang="en-GB" dirty="0"/>
              <a:t>Rapport (with audience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Calm &amp; Passionate </a:t>
            </a:r>
            <a:endParaRPr lang="en-GB" dirty="0"/>
          </a:p>
          <a:p>
            <a:r>
              <a:rPr lang="en-GB" dirty="0" smtClean="0"/>
              <a:t>Voice</a:t>
            </a:r>
          </a:p>
          <a:p>
            <a:pPr lvl="2"/>
            <a:r>
              <a:rPr lang="en-GB" dirty="0" smtClean="0"/>
              <a:t>Rate </a:t>
            </a:r>
            <a:r>
              <a:rPr lang="en-GB" dirty="0"/>
              <a:t>&amp; </a:t>
            </a:r>
            <a:r>
              <a:rPr lang="en-GB" dirty="0" smtClean="0"/>
              <a:t>volume</a:t>
            </a:r>
          </a:p>
          <a:p>
            <a:pPr lvl="2"/>
            <a:r>
              <a:rPr lang="en-GB" dirty="0" smtClean="0"/>
              <a:t>Pauses</a:t>
            </a:r>
          </a:p>
          <a:p>
            <a:r>
              <a:rPr lang="en-GB" dirty="0" smtClean="0"/>
              <a:t>Visuals </a:t>
            </a:r>
            <a:endParaRPr lang="en-GB" dirty="0"/>
          </a:p>
          <a:p>
            <a:pPr lvl="2"/>
            <a:r>
              <a:rPr lang="en-GB" dirty="0" smtClean="0"/>
              <a:t>Content &amp; Design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100" y="3389417"/>
            <a:ext cx="5000625" cy="33272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1143" y="6734128"/>
            <a:ext cx="20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Shutterstock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147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61" y="3258590"/>
            <a:ext cx="5015520" cy="345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Concepts &amp; Vocabulary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What do these terms mean? </a:t>
            </a:r>
            <a:r>
              <a:rPr lang="en-GB" i="1" dirty="0" smtClean="0"/>
              <a:t> How </a:t>
            </a:r>
            <a:r>
              <a:rPr lang="en-GB" i="1" dirty="0"/>
              <a:t>are they used </a:t>
            </a:r>
            <a:r>
              <a:rPr lang="en-GB" b="1" i="1" u="sng" dirty="0"/>
              <a:t>effectively</a:t>
            </a:r>
            <a:r>
              <a:rPr lang="en-GB" i="1" dirty="0"/>
              <a:t> in presenting?</a:t>
            </a:r>
          </a:p>
          <a:p>
            <a:r>
              <a:rPr lang="en-GB" dirty="0" smtClean="0"/>
              <a:t>Non-verbal skills (body language)</a:t>
            </a:r>
            <a:endParaRPr lang="en-GB" dirty="0"/>
          </a:p>
          <a:p>
            <a:pPr lvl="2"/>
            <a:r>
              <a:rPr lang="en-GB" dirty="0" smtClean="0"/>
              <a:t>Eye contact </a:t>
            </a:r>
          </a:p>
          <a:p>
            <a:pPr lvl="2"/>
            <a:r>
              <a:rPr lang="en-GB" dirty="0" smtClean="0"/>
              <a:t>Gestures &amp; Posture</a:t>
            </a:r>
            <a:endParaRPr lang="en-GB" dirty="0"/>
          </a:p>
          <a:p>
            <a:r>
              <a:rPr lang="en-GB" dirty="0"/>
              <a:t>Rapport (with audience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Calm &amp; Passionate </a:t>
            </a:r>
            <a:endParaRPr lang="en-GB" dirty="0"/>
          </a:p>
          <a:p>
            <a:r>
              <a:rPr lang="en-GB" dirty="0" smtClean="0"/>
              <a:t>Voice</a:t>
            </a:r>
          </a:p>
          <a:p>
            <a:pPr lvl="2"/>
            <a:r>
              <a:rPr lang="en-GB" dirty="0" smtClean="0"/>
              <a:t>Rate </a:t>
            </a:r>
            <a:r>
              <a:rPr lang="en-GB" dirty="0"/>
              <a:t>&amp; </a:t>
            </a:r>
            <a:r>
              <a:rPr lang="en-GB" dirty="0" smtClean="0"/>
              <a:t>volume</a:t>
            </a:r>
          </a:p>
          <a:p>
            <a:pPr lvl="2"/>
            <a:r>
              <a:rPr lang="en-GB" dirty="0" smtClean="0"/>
              <a:t>Pauses</a:t>
            </a:r>
          </a:p>
          <a:p>
            <a:r>
              <a:rPr lang="en-GB" dirty="0" smtClean="0"/>
              <a:t>Visuals </a:t>
            </a:r>
            <a:endParaRPr lang="en-GB" dirty="0"/>
          </a:p>
          <a:p>
            <a:pPr lvl="2"/>
            <a:r>
              <a:rPr lang="en-GB" dirty="0" smtClean="0"/>
              <a:t>Content &amp; Design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41143" y="6734128"/>
            <a:ext cx="20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LinkedIn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51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93400" cy="6662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9" y="5380535"/>
            <a:ext cx="7856317" cy="561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What is effective about </a:t>
            </a:r>
            <a:r>
              <a:rPr lang="en-GB" dirty="0" smtClean="0">
                <a:solidFill>
                  <a:schemeClr val="bg1"/>
                </a:solidFill>
              </a:rPr>
              <a:t>this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presenter?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000" y="6754585"/>
            <a:ext cx="9403437" cy="1097647"/>
          </a:xfrm>
        </p:spPr>
        <p:txBody>
          <a:bodyPr/>
          <a:lstStyle/>
          <a:p>
            <a:r>
              <a:rPr lang="en-GB" dirty="0" smtClean="0"/>
              <a:t>Rate their </a:t>
            </a:r>
            <a:r>
              <a:rPr lang="en-GB" b="1" dirty="0" smtClean="0"/>
              <a:t>non-verbal skills </a:t>
            </a:r>
            <a:r>
              <a:rPr lang="en-GB" dirty="0" smtClean="0"/>
              <a:t>____________    </a:t>
            </a:r>
            <a:r>
              <a:rPr lang="en-GB" b="1" dirty="0" smtClean="0"/>
              <a:t>rapport</a:t>
            </a:r>
            <a:r>
              <a:rPr lang="en-GB" dirty="0" smtClean="0"/>
              <a:t> 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1143" y="6313215"/>
            <a:ext cx="20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Source: The National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3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4640"/>
            <a:ext cx="10682514" cy="720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br>
              <a:rPr lang="en-GB" dirty="0" smtClean="0"/>
            </a:br>
            <a:r>
              <a:rPr lang="en-GB" dirty="0" smtClean="0"/>
              <a:t>effective about </a:t>
            </a:r>
            <a:br>
              <a:rPr lang="en-GB" dirty="0" smtClean="0"/>
            </a:br>
            <a:r>
              <a:rPr lang="en-GB" dirty="0" smtClean="0"/>
              <a:t>this presenter?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94401" y="1506857"/>
            <a:ext cx="3770808" cy="51202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Rate their:</a:t>
            </a:r>
          </a:p>
          <a:p>
            <a:r>
              <a:rPr lang="en-GB" b="1" i="1" dirty="0" smtClean="0"/>
              <a:t>Non-verbal skills</a:t>
            </a:r>
          </a:p>
          <a:p>
            <a:pPr marL="0" indent="0">
              <a:buNone/>
            </a:pPr>
            <a:r>
              <a:rPr lang="en-GB" b="1" i="1" dirty="0" smtClean="0"/>
              <a:t>      _____________</a:t>
            </a:r>
          </a:p>
          <a:p>
            <a:r>
              <a:rPr lang="en-GB" b="1" i="1" dirty="0" smtClean="0"/>
              <a:t>Rapport</a:t>
            </a:r>
          </a:p>
          <a:p>
            <a:pPr marL="0" indent="0">
              <a:buNone/>
            </a:pPr>
            <a:r>
              <a:rPr lang="en-GB" b="1" i="1" dirty="0" smtClean="0"/>
              <a:t>      _____________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1143" y="6313215"/>
            <a:ext cx="205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Source: HMTC Consulting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532" y="300609"/>
            <a:ext cx="2061556" cy="4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these </a:t>
            </a:r>
            <a:r>
              <a:rPr lang="en-GB" dirty="0" smtClean="0"/>
              <a:t>comments </a:t>
            </a:r>
            <a:r>
              <a:rPr lang="en-GB" dirty="0"/>
              <a:t>from the </a:t>
            </a:r>
            <a:r>
              <a:rPr lang="en-GB" dirty="0" smtClean="0"/>
              <a:t>audience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What was the problem with the </a:t>
            </a:r>
            <a:r>
              <a:rPr lang="en-GB" i="1" dirty="0" smtClean="0"/>
              <a:t>presentation?   How </a:t>
            </a:r>
            <a:r>
              <a:rPr lang="en-GB" i="1" dirty="0"/>
              <a:t>would you solve it</a:t>
            </a:r>
            <a:r>
              <a:rPr lang="en-GB" i="1" dirty="0" smtClean="0"/>
              <a:t>?</a:t>
            </a:r>
            <a:endParaRPr lang="en-GB" i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“What is he talking about? I have no idea</a:t>
            </a:r>
            <a:r>
              <a:rPr lang="en-GB" b="1" dirty="0" smtClean="0"/>
              <a:t>!”</a:t>
            </a:r>
            <a:br>
              <a:rPr lang="en-GB" b="1" dirty="0" smtClean="0"/>
            </a:br>
            <a:r>
              <a:rPr lang="en-GB" dirty="0"/>
              <a:t>. . . . . . . . . . . . . . . . . . . . . . . . . . . . . . . . . . . . . . . . . . . . . . .</a:t>
            </a:r>
            <a:endParaRPr lang="en-GB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“</a:t>
            </a:r>
            <a:r>
              <a:rPr lang="en-GB" b="1" dirty="0"/>
              <a:t>Hey, Aisha! Wake-up! He’s finished</a:t>
            </a:r>
            <a:r>
              <a:rPr lang="en-GB" b="1" dirty="0" smtClean="0"/>
              <a:t>.”</a:t>
            </a:r>
            <a:br>
              <a:rPr lang="en-GB" b="1" dirty="0" smtClean="0"/>
            </a:br>
            <a:r>
              <a:rPr lang="en-GB" dirty="0"/>
              <a:t>. . . . . . . . . . . . . . . . . . . . . . . . . . . . . . . . . . . . . . . . . . . . . . 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“Excuse me, but what does that slide say? I need a pair </a:t>
            </a:r>
            <a:r>
              <a:rPr lang="en-GB" b="1" dirty="0" smtClean="0"/>
              <a:t>of binoculars!”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. . . . . . . . . . . . . . . . . . . . . . . . . . . . . . . . . . . . . . . . . . . . . . 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“That speaker needs a microphone</a:t>
            </a:r>
            <a:r>
              <a:rPr lang="en-GB" b="1" dirty="0" smtClean="0"/>
              <a:t>.”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. . . . . . . . . . . . . . . . . . . . . . . . . . . . . . . . . . . . . . . . . . . . . . 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“</a:t>
            </a:r>
            <a:r>
              <a:rPr lang="en-GB" b="1" dirty="0" smtClean="0"/>
              <a:t>Summarise four </a:t>
            </a:r>
            <a:r>
              <a:rPr lang="en-GB" b="1" dirty="0"/>
              <a:t>main points? I thought there was only one. Have I been asleep</a:t>
            </a:r>
            <a:r>
              <a:rPr lang="en-GB" b="1" dirty="0" smtClean="0"/>
              <a:t>?”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. . . . . . . . . . . . . . . . . . . . . . . . . . . . . . . . . . . . . . . . . . . . . . .</a:t>
            </a:r>
          </a:p>
        </p:txBody>
      </p:sp>
    </p:spTree>
    <p:extLst>
      <p:ext uri="{BB962C8B-B14F-4D97-AF65-F5344CB8AC3E}">
        <p14:creationId xmlns:p14="http://schemas.microsoft.com/office/powerpoint/2010/main" val="81946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milie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31207</TotalTime>
  <Words>185</Words>
  <Application>Microsoft Office PowerPoint</Application>
  <PresentationFormat>Custom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Adobe Gothic Std B</vt:lpstr>
      <vt:lpstr>Arial</vt:lpstr>
      <vt:lpstr>Arial Black</vt:lpstr>
      <vt:lpstr>Calibri</vt:lpstr>
      <vt:lpstr>Cambria</vt:lpstr>
      <vt:lpstr>Genericons</vt:lpstr>
      <vt:lpstr>Symbol</vt:lpstr>
      <vt:lpstr>Wingdings</vt:lpstr>
      <vt:lpstr>Office Theme</vt:lpstr>
      <vt:lpstr>PowerPoint Presentation</vt:lpstr>
      <vt:lpstr>Key Concepts &amp; Vocabulary</vt:lpstr>
      <vt:lpstr>Key Concepts &amp; Vocabulary</vt:lpstr>
      <vt:lpstr>What is effective about this  presenter?</vt:lpstr>
      <vt:lpstr>What is  effective about  this presenter?</vt:lpstr>
      <vt:lpstr>Look at these comments from the audience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Aquascript.com</dc:creator>
  <cp:lastModifiedBy>aquascript.com</cp:lastModifiedBy>
  <cp:revision>832</cp:revision>
  <cp:lastPrinted>2013-01-05T22:06:29Z</cp:lastPrinted>
  <dcterms:created xsi:type="dcterms:W3CDTF">2009-05-18T12:30:20Z</dcterms:created>
  <dcterms:modified xsi:type="dcterms:W3CDTF">2016-10-24T10:44:26Z</dcterms:modified>
</cp:coreProperties>
</file>